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us06web.zoom.us/meeting/register/tZMtdeuopj0sE93ZnITYpTurhCZ1D_TQhf4g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799e5526c_0_18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799e5526c_0_18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ceac96a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ceac96a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99e5526c_0_7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f799e5526c_0_7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f799e5526c_0_7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799e5526c_0_18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799e5526c_0_18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799e5526c_0_18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f799e5526c_0_18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primary goals of the CalAim initiative include 1) addressing SDOH and 2) improve quality outcomes and delivery system improvements through value based initiatives</a:t>
            </a:r>
            <a:endParaRPr/>
          </a:p>
        </p:txBody>
      </p:sp>
      <p:sp>
        <p:nvSpPr>
          <p:cNvPr id="94" name="Google Shape;94;gf799e5526c_0_18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ceac96a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ceac96a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ceac96a6b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ceac96a6b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https://us06web.zoom.us/meeting/register/tZMtdeuopj0sE93ZnITYpTurhCZ1D_TQhf4g</a:t>
            </a:r>
            <a:r>
              <a:rPr lang="en"/>
              <a:t> </a:t>
            </a:r>
            <a:endParaRPr/>
          </a:p>
        </p:txBody>
      </p:sp>
      <p:sp>
        <p:nvSpPr>
          <p:cNvPr id="106" name="Google Shape;106;g13ceac96a6b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ceac96a6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ceac96a6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ubhead White">
  <p:cSld name="Title and Subhead Whit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ctrTitle"/>
          </p:nvPr>
        </p:nvSpPr>
        <p:spPr>
          <a:xfrm>
            <a:off x="250116" y="-71029"/>
            <a:ext cx="86412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250115" y="1317712"/>
            <a:ext cx="8641200" cy="30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75"/>
              <a:buNone/>
              <a:defRPr>
                <a:solidFill>
                  <a:srgbClr val="000000"/>
                </a:solidFill>
              </a:defRPr>
            </a:lvl1pPr>
            <a:lvl2pPr lvl="1" rtl="0" algn="ctr">
              <a:lnSpc>
                <a:spcPct val="83333"/>
              </a:lnSpc>
              <a:spcBef>
                <a:spcPts val="375"/>
              </a:spcBef>
              <a:spcAft>
                <a:spcPts val="0"/>
              </a:spcAft>
              <a:buClr>
                <a:srgbClr val="949494"/>
              </a:buClr>
              <a:buSzPts val="1800"/>
              <a:buNone/>
              <a:defRPr>
                <a:solidFill>
                  <a:srgbClr val="949494"/>
                </a:solidFill>
              </a:defRPr>
            </a:lvl2pPr>
            <a:lvl3pPr lvl="2" rtl="0" algn="ctr">
              <a:lnSpc>
                <a:spcPct val="116666"/>
              </a:lnSpc>
              <a:spcBef>
                <a:spcPts val="375"/>
              </a:spcBef>
              <a:spcAft>
                <a:spcPts val="0"/>
              </a:spcAft>
              <a:buClr>
                <a:srgbClr val="949494"/>
              </a:buClr>
              <a:buSzPts val="900"/>
              <a:buNone/>
              <a:defRPr>
                <a:solidFill>
                  <a:srgbClr val="949494"/>
                </a:solidFill>
              </a:defRPr>
            </a:lvl3pPr>
            <a:lvl4pPr lvl="3" rtl="0" algn="ctr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Clr>
                <a:srgbClr val="949494"/>
              </a:buClr>
              <a:buSzPts val="750"/>
              <a:buNone/>
              <a:defRPr>
                <a:solidFill>
                  <a:srgbClr val="949494"/>
                </a:solidFill>
              </a:defRPr>
            </a:lvl4pPr>
            <a:lvl5pPr lvl="4" rtl="0" algn="ctr">
              <a:spcBef>
                <a:spcPts val="375"/>
              </a:spcBef>
              <a:spcAft>
                <a:spcPts val="0"/>
              </a:spcAft>
              <a:buClr>
                <a:srgbClr val="949494"/>
              </a:buClr>
              <a:buSzPts val="600"/>
              <a:buNone/>
              <a:defRPr>
                <a:solidFill>
                  <a:srgbClr val="949494"/>
                </a:solidFill>
              </a:defRPr>
            </a:lvl5pPr>
            <a:lvl6pPr lvl="5" rtl="0" algn="ctr">
              <a:spcBef>
                <a:spcPts val="300"/>
              </a:spcBef>
              <a:spcAft>
                <a:spcPts val="0"/>
              </a:spcAft>
              <a:buClr>
                <a:srgbClr val="949494"/>
              </a:buClr>
              <a:buSzPts val="1500"/>
              <a:buNone/>
              <a:defRPr>
                <a:solidFill>
                  <a:srgbClr val="949494"/>
                </a:solidFill>
              </a:defRPr>
            </a:lvl6pPr>
            <a:lvl7pPr lvl="6" rtl="0" algn="ctr">
              <a:spcBef>
                <a:spcPts val="1200"/>
              </a:spcBef>
              <a:spcAft>
                <a:spcPts val="0"/>
              </a:spcAft>
              <a:buClr>
                <a:srgbClr val="949494"/>
              </a:buClr>
              <a:buSzPts val="1500"/>
              <a:buNone/>
              <a:defRPr>
                <a:solidFill>
                  <a:srgbClr val="949494"/>
                </a:solidFill>
              </a:defRPr>
            </a:lvl7pPr>
            <a:lvl8pPr lvl="7" rtl="0" algn="ctr">
              <a:spcBef>
                <a:spcPts val="1200"/>
              </a:spcBef>
              <a:spcAft>
                <a:spcPts val="0"/>
              </a:spcAft>
              <a:buClr>
                <a:srgbClr val="949494"/>
              </a:buClr>
              <a:buSzPts val="1500"/>
              <a:buNone/>
              <a:defRPr>
                <a:solidFill>
                  <a:srgbClr val="949494"/>
                </a:solidFill>
              </a:defRPr>
            </a:lvl8pPr>
            <a:lvl9pPr lvl="8" rtl="0" algn="ctr">
              <a:spcBef>
                <a:spcPts val="1200"/>
              </a:spcBef>
              <a:spcAft>
                <a:spcPts val="1200"/>
              </a:spcAft>
              <a:buClr>
                <a:srgbClr val="949494"/>
              </a:buClr>
              <a:buSzPts val="1500"/>
              <a:buNone/>
              <a:defRPr>
                <a:solidFill>
                  <a:srgbClr val="949494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250115" y="184547"/>
            <a:ext cx="8641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250116" y="1200151"/>
            <a:ext cx="4245600" cy="31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8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875">
                <a:solidFill>
                  <a:srgbClr val="000000"/>
                </a:solidFill>
              </a:defRPr>
            </a:lvl1pPr>
            <a:lvl2pPr indent="-314325" lvl="1" marL="914400" rtl="0" algn="l">
              <a:lnSpc>
                <a:spcPct val="111111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350"/>
              <a:buChar char="▪"/>
              <a:defRPr sz="1350">
                <a:solidFill>
                  <a:srgbClr val="000000"/>
                </a:solidFill>
              </a:defRPr>
            </a:lvl2pPr>
            <a:lvl3pPr indent="-285750" lvl="2" marL="1371600" rtl="0" algn="l">
              <a:lnSpc>
                <a:spcPct val="116666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900"/>
              <a:buChar char="-"/>
              <a:defRPr sz="900">
                <a:solidFill>
                  <a:srgbClr val="000000"/>
                </a:solidFill>
              </a:defRPr>
            </a:lvl3pPr>
            <a:lvl4pPr indent="-228600" lvl="3" marL="1828800" rtl="0" algn="l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000000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600">
                <a:solidFill>
                  <a:srgbClr val="000000"/>
                </a:solidFill>
              </a:defRPr>
            </a:lvl5pPr>
            <a:lvl6pPr indent="-314325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4648200" y="1200151"/>
            <a:ext cx="4242900" cy="31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8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875">
                <a:solidFill>
                  <a:srgbClr val="000000"/>
                </a:solidFill>
              </a:defRPr>
            </a:lvl1pPr>
            <a:lvl2pPr indent="-314325" lvl="1" marL="914400" rtl="0" algn="l">
              <a:lnSpc>
                <a:spcPct val="111111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350"/>
              <a:buChar char="▪"/>
              <a:defRPr sz="1350">
                <a:solidFill>
                  <a:srgbClr val="000000"/>
                </a:solidFill>
              </a:defRPr>
            </a:lvl2pPr>
            <a:lvl3pPr indent="-285750" lvl="2" marL="1371600" rtl="0" algn="l">
              <a:lnSpc>
                <a:spcPct val="116666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900"/>
              <a:buChar char="-"/>
              <a:defRPr sz="900">
                <a:solidFill>
                  <a:srgbClr val="000000"/>
                </a:solidFill>
              </a:defRPr>
            </a:lvl3pPr>
            <a:lvl4pPr indent="-228600" lvl="3" marL="1828800" rtl="0" algn="l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000000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600">
                <a:solidFill>
                  <a:srgbClr val="000000"/>
                </a:solidFill>
              </a:defRPr>
            </a:lvl5pPr>
            <a:lvl6pPr indent="-314325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_2">
  <p:cSld name="Title and Content_2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857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5"/>
          <p:cNvSpPr txBox="1"/>
          <p:nvPr>
            <p:ph type="title"/>
          </p:nvPr>
        </p:nvSpPr>
        <p:spPr>
          <a:xfrm>
            <a:off x="685800" y="400050"/>
            <a:ext cx="8382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049"/>
              </a:buClr>
              <a:buSzPts val="4000"/>
              <a:buFont typeface="Calibri"/>
              <a:buNone/>
              <a:defRPr sz="4000">
                <a:solidFill>
                  <a:srgbClr val="05204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7200" y="1485900"/>
            <a:ext cx="8229600" cy="31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48024"/>
              </a:buClr>
              <a:buSzPts val="3200"/>
              <a:buChar char="•"/>
              <a:defRPr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48024"/>
              </a:buClr>
              <a:buSzPts val="2800"/>
              <a:buChar char="–"/>
              <a:defRPr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48024"/>
              </a:buClr>
              <a:buSzPts val="2400"/>
              <a:buChar char="•"/>
              <a:defRPr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48024"/>
              </a:buClr>
              <a:buSzPts val="2000"/>
              <a:buChar char="–"/>
              <a:defRPr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48024"/>
              </a:buClr>
              <a:buSzPts val="20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Image Text No Logo">
  <p:cSld name="Full Image Text No Logo"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/>
          <p:nvPr>
            <p:ph idx="2" type="pic"/>
          </p:nvPr>
        </p:nvSpPr>
        <p:spPr>
          <a:xfrm>
            <a:off x="0" y="1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71428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58333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erriweather Sans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60000"/>
              </a:lnSpc>
              <a:spcBef>
                <a:spcPts val="15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1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1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type="ctrTitle"/>
          </p:nvPr>
        </p:nvSpPr>
        <p:spPr>
          <a:xfrm>
            <a:off x="250116" y="1905001"/>
            <a:ext cx="8641200" cy="7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150" cap="none">
                <a:solidFill>
                  <a:schemeClr val="lt1"/>
                </a:solidFill>
              </a:defRPr>
            </a:lvl1pPr>
            <a:lvl2pPr lvl="1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3000">
                <a:solidFill>
                  <a:schemeClr val="lt1"/>
                </a:solidFill>
              </a:rPr>
              <a:t>Medically-Supportive Food and Nutrition: California’s Opportunity to Expand Access to Food Supports through Medi-Cal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ctrTitle"/>
          </p:nvPr>
        </p:nvSpPr>
        <p:spPr>
          <a:xfrm>
            <a:off x="251391" y="389546"/>
            <a:ext cx="8641200" cy="1102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So what is Medically Supportive Food and Nutrition? 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462531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type="ctrTitle"/>
          </p:nvPr>
        </p:nvSpPr>
        <p:spPr>
          <a:xfrm>
            <a:off x="250116" y="215193"/>
            <a:ext cx="86412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Our Goal </a:t>
            </a:r>
            <a:endParaRPr b="1" sz="3000"/>
          </a:p>
        </p:txBody>
      </p:sp>
      <p:sp>
        <p:nvSpPr>
          <p:cNvPr id="85" name="Google Shape;85;p20"/>
          <p:cNvSpPr txBox="1"/>
          <p:nvPr>
            <p:ph idx="1" type="subTitle"/>
          </p:nvPr>
        </p:nvSpPr>
        <p:spPr>
          <a:xfrm>
            <a:off x="251390" y="1617334"/>
            <a:ext cx="8641200" cy="22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/>
              <a:t>Medically supportive food and nutrition interventions are covered benefits in Medi-cal</a:t>
            </a:r>
            <a:r>
              <a:rPr lang="en">
                <a:solidFill>
                  <a:schemeClr val="dk1"/>
                </a:solidFill>
              </a:rPr>
              <a:t> (Californians health insurance program for low-income Californians). </a:t>
            </a:r>
            <a:endParaRPr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7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ctrTitle"/>
          </p:nvPr>
        </p:nvSpPr>
        <p:spPr>
          <a:xfrm>
            <a:off x="251391" y="389546"/>
            <a:ext cx="8641200" cy="1102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The </a:t>
            </a:r>
            <a:r>
              <a:rPr b="1" lang="en">
                <a:solidFill>
                  <a:schemeClr val="lt1"/>
                </a:solidFill>
              </a:rPr>
              <a:t>Opportunity</a:t>
            </a:r>
            <a:r>
              <a:rPr b="1" lang="en">
                <a:solidFill>
                  <a:schemeClr val="lt1"/>
                </a:solidFill>
              </a:rPr>
              <a:t> in California </a:t>
            </a:r>
            <a:r>
              <a:rPr b="1" lang="en">
                <a:solidFill>
                  <a:schemeClr val="lt1"/>
                </a:solidFill>
              </a:rPr>
              <a:t> 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type="ctrTitle"/>
          </p:nvPr>
        </p:nvSpPr>
        <p:spPr>
          <a:xfrm>
            <a:off x="250116" y="227578"/>
            <a:ext cx="8641200" cy="82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20"/>
              <a:t>Administrative Pathway to Covering Medically-Supportive Food &amp; Nutrition</a:t>
            </a:r>
            <a:endParaRPr b="1" sz="3020"/>
          </a:p>
        </p:txBody>
      </p:sp>
      <p:sp>
        <p:nvSpPr>
          <p:cNvPr id="97" name="Google Shape;97;p22"/>
          <p:cNvSpPr txBox="1"/>
          <p:nvPr>
            <p:ph idx="1" type="subTitle"/>
          </p:nvPr>
        </p:nvSpPr>
        <p:spPr>
          <a:xfrm>
            <a:off x="250115" y="988284"/>
            <a:ext cx="8641200" cy="22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6041"/>
              <a:buNone/>
            </a:pPr>
            <a:r>
              <a:t/>
            </a:r>
            <a:endParaRPr b="0" sz="72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450"/>
              <a:buNone/>
            </a:pPr>
            <a:r>
              <a:rPr b="0" lang="en" sz="7200"/>
              <a:t>CalAIM: California Advancing and Innovating Medi-Cal </a:t>
            </a:r>
            <a:endParaRPr sz="7200"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26041"/>
              <a:buNone/>
            </a:pPr>
            <a:r>
              <a:t/>
            </a:r>
            <a:endParaRPr b="0" sz="72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450"/>
              <a:buNone/>
            </a:pPr>
            <a:r>
              <a:rPr lang="en" sz="7200"/>
              <a:t>Community Supports (formerly </a:t>
            </a:r>
            <a:r>
              <a:rPr b="0" lang="en" sz="7200"/>
              <a:t>In Lieu of Services</a:t>
            </a:r>
            <a:r>
              <a:rPr lang="en" sz="7200"/>
              <a:t>)</a:t>
            </a:r>
            <a:r>
              <a:rPr b="0" lang="en" sz="7200"/>
              <a:t>: Flexible wrap-around services provided as a substitute, or to avoid, other Medi-Cal covered services such as ER utilization, a hospital or skilled nursing facility admission, or a discharge delay.</a:t>
            </a:r>
            <a:endParaRPr sz="7200"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104166"/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10416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104166"/>
              <a:buNone/>
            </a:pPr>
            <a:r>
              <a:t/>
            </a:r>
            <a:endParaRPr/>
          </a:p>
          <a:p>
            <a:pPr indent="-223837" lvl="0" marL="34290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104166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10416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type="ctrTitle"/>
          </p:nvPr>
        </p:nvSpPr>
        <p:spPr>
          <a:xfrm>
            <a:off x="251391" y="389546"/>
            <a:ext cx="8641200" cy="1102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Logistics</a:t>
            </a:r>
            <a:r>
              <a:rPr b="1" lang="en">
                <a:solidFill>
                  <a:schemeClr val="lt1"/>
                </a:solidFill>
              </a:rPr>
              <a:t> 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ctrTitle"/>
          </p:nvPr>
        </p:nvSpPr>
        <p:spPr>
          <a:xfrm>
            <a:off x="250116" y="227578"/>
            <a:ext cx="8641200" cy="82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20"/>
              <a:t>Launch Webinar &amp; Assessment Survey</a:t>
            </a:r>
            <a:endParaRPr b="1" sz="3020"/>
          </a:p>
        </p:txBody>
      </p:sp>
      <p:sp>
        <p:nvSpPr>
          <p:cNvPr id="109" name="Google Shape;109;p24"/>
          <p:cNvSpPr txBox="1"/>
          <p:nvPr>
            <p:ph idx="1" type="subTitle"/>
          </p:nvPr>
        </p:nvSpPr>
        <p:spPr>
          <a:xfrm>
            <a:off x="250115" y="988284"/>
            <a:ext cx="8641200" cy="22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t/>
            </a:r>
            <a:endParaRPr/>
          </a:p>
          <a:p>
            <a:pPr indent="-347662" lvl="0" marL="457200" rtl="0" algn="l">
              <a:spcBef>
                <a:spcPts val="360"/>
              </a:spcBef>
              <a:spcAft>
                <a:spcPts val="0"/>
              </a:spcAft>
              <a:buSzPts val="1875"/>
              <a:buChar char="●"/>
            </a:pPr>
            <a:r>
              <a:rPr lang="en"/>
              <a:t>Webinar- </a:t>
            </a:r>
            <a:r>
              <a:rPr lang="en"/>
              <a:t>Friday July 2</a:t>
            </a:r>
            <a:r>
              <a:rPr lang="en"/>
              <a:t>2nd 12-1pm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Organizations that provide or are interested in providing ANY of the eligible CalAIM medically supportive food and nutrition Community Supports are encouraged to attend the webinar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766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5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Survey launches 7/22 and must be completed by EOD 8/5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ctrTitle"/>
          </p:nvPr>
        </p:nvSpPr>
        <p:spPr>
          <a:xfrm>
            <a:off x="251391" y="389546"/>
            <a:ext cx="8641200" cy="1102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Questions?</a:t>
            </a:r>
            <a:r>
              <a:rPr b="1" lang="en">
                <a:solidFill>
                  <a:schemeClr val="lt1"/>
                </a:solidFill>
              </a:rPr>
              <a:t> 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